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KTC PRECEPT 2015 TO 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'YEAR ON YEAR'!$B$1</c:f>
              <c:strCache>
                <c:ptCount val="1"/>
                <c:pt idx="0">
                  <c:v>Precept demand to Powys CC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'YEAR ON YEAR'!$A$2:$A$11</c:f>
              <c:strCache>
                <c:ptCount val="10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</c:strCache>
            </c:strRef>
          </c:cat>
          <c:val>
            <c:numRef>
              <c:f>'YEAR ON YEAR'!$B$2:$B$11</c:f>
              <c:numCache>
                <c:formatCode>"£"#,##0.00</c:formatCode>
                <c:ptCount val="10"/>
                <c:pt idx="0">
                  <c:v>39950</c:v>
                </c:pt>
                <c:pt idx="1">
                  <c:v>56450</c:v>
                </c:pt>
                <c:pt idx="2">
                  <c:v>56450</c:v>
                </c:pt>
                <c:pt idx="3">
                  <c:v>70000</c:v>
                </c:pt>
                <c:pt idx="4">
                  <c:v>70000</c:v>
                </c:pt>
                <c:pt idx="5">
                  <c:v>71400</c:v>
                </c:pt>
                <c:pt idx="6">
                  <c:v>71400</c:v>
                </c:pt>
                <c:pt idx="7">
                  <c:v>83755</c:v>
                </c:pt>
                <c:pt idx="8">
                  <c:v>84845</c:v>
                </c:pt>
                <c:pt idx="9">
                  <c:v>106805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8-496B-96DA-FC9F9AA69C7F}"/>
            </c:ext>
          </c:extLst>
        </c:ser>
        <c:ser>
          <c:idx val="1"/>
          <c:order val="1"/>
          <c:tx>
            <c:strRef>
              <c:f>'YEAR ON YEAR'!$C$1</c:f>
              <c:strCache>
                <c:ptCount val="1"/>
                <c:pt idx="0">
                  <c:v>Precept per household per year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'YEAR ON YEAR'!$A$2:$A$11</c:f>
              <c:strCache>
                <c:ptCount val="10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</c:strCache>
            </c:strRef>
          </c:cat>
          <c:val>
            <c:numRef>
              <c:f>'YEAR ON YEAR'!$C$2:$C$11</c:f>
              <c:numCache>
                <c:formatCode>"£"#,##0.00</c:formatCode>
                <c:ptCount val="10"/>
                <c:pt idx="0">
                  <c:v>30.7</c:v>
                </c:pt>
                <c:pt idx="1">
                  <c:v>43.38</c:v>
                </c:pt>
                <c:pt idx="2">
                  <c:v>43.24</c:v>
                </c:pt>
                <c:pt idx="3">
                  <c:v>53.29</c:v>
                </c:pt>
                <c:pt idx="4">
                  <c:v>52.92</c:v>
                </c:pt>
                <c:pt idx="5">
                  <c:v>54.05</c:v>
                </c:pt>
                <c:pt idx="6">
                  <c:v>53.84</c:v>
                </c:pt>
                <c:pt idx="7">
                  <c:v>63.27</c:v>
                </c:pt>
                <c:pt idx="8">
                  <c:v>63.22</c:v>
                </c:pt>
                <c:pt idx="9">
                  <c:v>79.34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88-496B-96DA-FC9F9AA69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9937312"/>
        <c:axId val="1611639440"/>
      </c:barChart>
      <c:lineChart>
        <c:grouping val="standard"/>
        <c:varyColors val="0"/>
        <c:ser>
          <c:idx val="2"/>
          <c:order val="2"/>
          <c:tx>
            <c:strRef>
              <c:f>'YEAR ON YEAR'!$D$1</c:f>
              <c:strCache>
                <c:ptCount val="1"/>
                <c:pt idx="0">
                  <c:v>%age increase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'YEAR ON YEAR'!$A$2:$A$11</c:f>
              <c:strCache>
                <c:ptCount val="10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</c:strCache>
            </c:strRef>
          </c:cat>
          <c:val>
            <c:numRef>
              <c:f>'YEAR ON YEAR'!$D$2:$D$11</c:f>
              <c:numCache>
                <c:formatCode>0%</c:formatCode>
                <c:ptCount val="10"/>
                <c:pt idx="0">
                  <c:v>0.02</c:v>
                </c:pt>
                <c:pt idx="1">
                  <c:v>0.41</c:v>
                </c:pt>
                <c:pt idx="2">
                  <c:v>0</c:v>
                </c:pt>
                <c:pt idx="3">
                  <c:v>0.23</c:v>
                </c:pt>
                <c:pt idx="4">
                  <c:v>0</c:v>
                </c:pt>
                <c:pt idx="5">
                  <c:v>0.02</c:v>
                </c:pt>
                <c:pt idx="6">
                  <c:v>0</c:v>
                </c:pt>
                <c:pt idx="7">
                  <c:v>0.18</c:v>
                </c:pt>
                <c:pt idx="8">
                  <c:v>0</c:v>
                </c:pt>
                <c:pt idx="9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88-496B-96DA-FC9F9AA69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9937792"/>
        <c:axId val="1611640432"/>
      </c:lineChart>
      <c:catAx>
        <c:axId val="17999373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1639440"/>
        <c:crosses val="autoZero"/>
        <c:auto val="1"/>
        <c:lblAlgn val="ctr"/>
        <c:lblOffset val="100"/>
        <c:noMultiLvlLbl val="0"/>
      </c:catAx>
      <c:valAx>
        <c:axId val="161163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TOTAL PRECEPT DEMAND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£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937312"/>
        <c:crosses val="autoZero"/>
        <c:crossBetween val="between"/>
      </c:valAx>
      <c:valAx>
        <c:axId val="16116404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% INCREASE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937792"/>
        <c:crosses val="max"/>
        <c:crossBetween val="between"/>
      </c:valAx>
      <c:catAx>
        <c:axId val="1799937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11640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6175C-0F39-FC5A-C219-CB7DDBFDB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08EB2-80E2-57F5-AED4-4371BD6A2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FD6AE-7998-67AA-3B68-B78C0ACC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242BF-5245-C035-879C-03D49D176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53595-EDAB-FFA2-C05E-5EEE5748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727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F233-C623-D4AB-B266-BC4821DCF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98123-C0ED-6F02-C80C-7AAAE5E6F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9B8DA-9533-D325-9BC9-B3B7FABF9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75FDE-D78C-6E33-C2C6-A7C1BDD9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F2B85-AD02-AF7B-D7BE-D7E395E1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058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55E02-40A9-89DA-1E56-2E71EC19F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770B6-529C-DF7C-8CEB-85FB4AE0F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9A686-68D4-EB4E-8A41-8231D881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15220-977A-5168-C406-4DF7ED511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A74EC-52BB-D48D-DD71-8FBF29A24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F9EF4-9487-766F-9785-1A8434CF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95D28-AFB0-B8E8-42B5-848B8EA872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24CC7-1D5C-7B74-91BA-A2EDACEB0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B2F14-256D-D238-F5A5-C142E837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A57DB-7694-C84C-2E81-0BE7AC14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1FCFD-6038-2984-057E-259C3633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263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224A-33B4-37E1-5DCE-33AC8386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F099C-E9E1-47AD-9C6B-7FBB10D41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2B82C-F0CB-A104-23AB-2B32F0ED6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DBCB65-5F07-B564-117B-09FA3C090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351BAD-6EB9-621C-833B-8E3B33912C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01180F-C6DB-9F8B-618F-2023AB24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75CBC-268A-0E1F-BB93-C6155B5E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187197-B7CD-5EB4-A4D0-6692B8640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4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F5A9-B745-4B9E-1C72-1AF6E82E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FC0D0A-B4F5-41C7-B344-EC87D4C2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996A0-6E8D-3A3E-AD13-64180DC7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CB0B3-BB77-DBF1-0C94-FC92F916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103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8F535D-BB66-6BDD-3ED0-CBCF9191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C6E494-F880-8EA7-C490-175AE24E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C76FE-891A-E1C4-D33B-82A8DB0B3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87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22350-8260-8063-9401-D970A4360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21DC8-CD79-4EB4-F055-D93AC9B62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8EF91-4A50-CDA9-A5BA-B3C1A0488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A6979-FBDF-ED68-DCDB-03D3C05E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3A562-23FB-C1E0-9BE7-1AA2DC94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7FB56-29E4-C9C6-75B5-50F2B155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26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9A7-9D47-5666-7B15-E3B1A0184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22EE9-F0AE-BE46-A096-D56C54EA8B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03266-2710-66EA-277B-953498A00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69C82-3D20-02AF-851F-25941F91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C3552-5030-2776-5526-949BAC055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82CC04-A288-E489-F822-B425796DA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9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7194-FD8B-995E-32F9-35EBCB37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F50FE-FABC-AC0C-7F6C-316D22BEE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FB56C-FA98-0D88-C59E-95CE9E9E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79CDE-B517-A17F-4C59-A817A6947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9670B-8B26-822F-67C1-BE97F4CB8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69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CFC671-0E82-0EFC-D2F1-11C8DDF6F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D9E14-586B-7C08-61EF-CC6DA9DB8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22B4C-1DDF-0656-187E-AD74823A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6C46B-801D-6CEF-E301-F7E7603B8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81AA6-B2BB-2D93-1C9E-70970FBC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30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967DA5-9863-7FF6-1086-706C6482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CB12F-30A4-A22F-5E9D-84BA70AF1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32C9E-C685-8911-697B-997161AE4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D49C3-6017-43FA-AACC-E56851592740}" type="datetimeFigureOut">
              <a:rPr lang="en-GB" smtClean="0"/>
              <a:t>31/01/2024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A2DEF-4339-CDEB-01AD-675F3C678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4185F-114C-A884-C384-6F5B7DAE7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9BE95-298A-4BB0-8EBE-AF0172FF0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9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B73C6-E912-6615-AEBB-9F275303F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KTC Precept 2015 to 2025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2EB8D39-23EC-58B4-29D1-D7BB204A9E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287644"/>
              </p:ext>
            </p:extLst>
          </p:nvPr>
        </p:nvGraphicFramePr>
        <p:xfrm>
          <a:off x="838200" y="1908801"/>
          <a:ext cx="4043494" cy="4651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7005">
                  <a:extLst>
                    <a:ext uri="{9D8B030D-6E8A-4147-A177-3AD203B41FA5}">
                      <a16:colId xmlns:a16="http://schemas.microsoft.com/office/drawing/2014/main" val="1884136783"/>
                    </a:ext>
                  </a:extLst>
                </a:gridCol>
                <a:gridCol w="887457">
                  <a:extLst>
                    <a:ext uri="{9D8B030D-6E8A-4147-A177-3AD203B41FA5}">
                      <a16:colId xmlns:a16="http://schemas.microsoft.com/office/drawing/2014/main" val="170434558"/>
                    </a:ext>
                  </a:extLst>
                </a:gridCol>
                <a:gridCol w="925382">
                  <a:extLst>
                    <a:ext uri="{9D8B030D-6E8A-4147-A177-3AD203B41FA5}">
                      <a16:colId xmlns:a16="http://schemas.microsoft.com/office/drawing/2014/main" val="3456978411"/>
                    </a:ext>
                  </a:extLst>
                </a:gridCol>
                <a:gridCol w="993650">
                  <a:extLst>
                    <a:ext uri="{9D8B030D-6E8A-4147-A177-3AD203B41FA5}">
                      <a16:colId xmlns:a16="http://schemas.microsoft.com/office/drawing/2014/main" val="1163414628"/>
                    </a:ext>
                  </a:extLst>
                </a:gridCol>
              </a:tblGrid>
              <a:tr h="63387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1" u="none" strike="noStrike" dirty="0">
                          <a:effectLst/>
                        </a:rPr>
                        <a:t>Year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effectLst/>
                        </a:rPr>
                        <a:t>Precept demand to Powys CC £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effectLst/>
                        </a:rPr>
                        <a:t>Precept per household per year £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1" u="none" strike="noStrike" dirty="0">
                          <a:effectLst/>
                        </a:rPr>
                        <a:t>%age increase 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624811083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2015/16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39,950.00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30.70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103102797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2016/17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56,450.00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43.38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41%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2875960259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2017/18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56,450.00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43.24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0%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25661425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2018/19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70,000.00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53.29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23%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932283416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2019/20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70,000.00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52.92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0%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489972839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2020/21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71,400.00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54.05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2%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673766524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2021/22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71,400.00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53.84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0%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773368262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2022/23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83,755.00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63.27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18%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3952694878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</a:rPr>
                        <a:t>2023/24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84,845.00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63.22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0%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2937240396"/>
                  </a:ext>
                </a:extLst>
              </a:tr>
              <a:tr h="40175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2024/25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106,805.00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 79.34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</a:rPr>
                        <a:t>25%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52" marR="8352" marT="8352" marB="0" anchor="ctr"/>
                </a:tc>
                <a:extLst>
                  <a:ext uri="{0D108BD9-81ED-4DB2-BD59-A6C34878D82A}">
                    <a16:rowId xmlns:a16="http://schemas.microsoft.com/office/drawing/2014/main" val="1126491751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469BBF5-B870-F430-62DA-360DB4EC6A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486093"/>
              </p:ext>
            </p:extLst>
          </p:nvPr>
        </p:nvGraphicFramePr>
        <p:xfrm>
          <a:off x="5025006" y="1908801"/>
          <a:ext cx="6328793" cy="4651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9854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4F8BB-7FEF-11E6-D318-07ACB1D43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066"/>
            <a:ext cx="10515600" cy="1325563"/>
          </a:xfrm>
        </p:spPr>
        <p:txBody>
          <a:bodyPr/>
          <a:lstStyle/>
          <a:p>
            <a:r>
              <a:rPr lang="en-US" dirty="0"/>
              <a:t>Spend to Date Against 2023/24 Precept </a:t>
            </a:r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9CDDC16-B6DF-4BC9-A667-30D53DAB4E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233239"/>
              </p:ext>
            </p:extLst>
          </p:nvPr>
        </p:nvGraphicFramePr>
        <p:xfrm>
          <a:off x="1837190" y="1317072"/>
          <a:ext cx="8170876" cy="4972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3611">
                  <a:extLst>
                    <a:ext uri="{9D8B030D-6E8A-4147-A177-3AD203B41FA5}">
                      <a16:colId xmlns:a16="http://schemas.microsoft.com/office/drawing/2014/main" val="2448048848"/>
                    </a:ext>
                  </a:extLst>
                </a:gridCol>
                <a:gridCol w="3258866">
                  <a:extLst>
                    <a:ext uri="{9D8B030D-6E8A-4147-A177-3AD203B41FA5}">
                      <a16:colId xmlns:a16="http://schemas.microsoft.com/office/drawing/2014/main" val="1303010317"/>
                    </a:ext>
                  </a:extLst>
                </a:gridCol>
                <a:gridCol w="2204982">
                  <a:extLst>
                    <a:ext uri="{9D8B030D-6E8A-4147-A177-3AD203B41FA5}">
                      <a16:colId xmlns:a16="http://schemas.microsoft.com/office/drawing/2014/main" val="37277549"/>
                    </a:ext>
                  </a:extLst>
                </a:gridCol>
                <a:gridCol w="2273417">
                  <a:extLst>
                    <a:ext uri="{9D8B030D-6E8A-4147-A177-3AD203B41FA5}">
                      <a16:colId xmlns:a16="http://schemas.microsoft.com/office/drawing/2014/main" val="1721300246"/>
                    </a:ext>
                  </a:extLst>
                </a:gridCol>
              </a:tblGrid>
              <a:tr h="2181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</a:t>
                      </a:r>
                      <a:r>
                        <a:rPr lang="en-GB" sz="12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eading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1" u="none" strike="noStrike" dirty="0">
                          <a:effectLst/>
                          <a:latin typeface="+mn-lt"/>
                        </a:rPr>
                        <a:t>Budget 2023/24  £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1" u="none" strike="noStrike" dirty="0">
                          <a:effectLst/>
                          <a:latin typeface="+mn-lt"/>
                        </a:rPr>
                        <a:t>Spend to Date (</a:t>
                      </a:r>
                      <a:r>
                        <a:rPr lang="en-GB" sz="1200" b="1" i="1" u="none" strike="noStrike">
                          <a:effectLst/>
                          <a:latin typeface="+mn-lt"/>
                        </a:rPr>
                        <a:t>22/01/24)  £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0778886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Salaries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38,400.00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36,414.00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48240756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Allotments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-  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128.00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4283422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3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Tennis Courts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    -  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5328664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4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Toilets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15,000.00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6,848.00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520295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Civic  Centre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11,700.00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9,477.00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6399910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6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Administration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1,000.00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984.00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9872245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7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One  Voice Wales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400.00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586.00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8472562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8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Telephone broadband software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250.00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591.00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557093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9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Xmas Lights Event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750.00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496.00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7249678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10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Coronation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1,000.00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689.00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5378552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11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Audit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500.00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175.00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67540046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Mayors Allowance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1,250.00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494.00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5641029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13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Insurance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2,185.00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2,679.00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6837127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14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Knighton in Bloom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3,000.00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1,467.00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8828034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15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Training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450.00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1,349.00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44857985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16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Town improvements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         -  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    -  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04151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17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Ceremonial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  60.00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119.00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06391601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18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Elections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1,500.00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1,500.00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9927043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19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Other Donations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700.00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7,735.00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02040118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20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Web Site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450.00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260.00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8185747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21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Knighton Show &amp; Carnival Committee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900.00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600.00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3677476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22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Grass Cuts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3,200.00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3,327.00 </a:t>
                      </a:r>
                      <a:endParaRPr lang="en-GB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5492728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23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Councillor Allowances 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2,100.00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300.00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1847253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24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S.137/fees/contingency</a:t>
                      </a:r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                   -  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      12,542.00 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847924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effectLst/>
                          <a:latin typeface="+mn-lt"/>
                        </a:rPr>
                        <a:t>Totals: 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effectLst/>
                          <a:latin typeface="+mn-lt"/>
                        </a:rPr>
                        <a:t>            £84,845.00 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effectLst/>
                          <a:latin typeface="+mn-lt"/>
                        </a:rPr>
                        <a:t>       £88,760.00 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4135064"/>
                  </a:ext>
                </a:extLst>
              </a:tr>
              <a:tr h="165764"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Overspend: £3915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6735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11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6FE8-2CE9-8EAA-B4A0-C13BA967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2024/25 Looking Forward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B2C95-E7E3-8191-2972-521597EA5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791" y="2018572"/>
            <a:ext cx="7897536" cy="4351338"/>
          </a:xfrm>
        </p:spPr>
        <p:txBody>
          <a:bodyPr>
            <a:normAutofit/>
          </a:bodyPr>
          <a:lstStyle/>
          <a:p>
            <a:r>
              <a:rPr lang="en-US" sz="3600" dirty="0"/>
              <a:t>Town Improvements</a:t>
            </a:r>
          </a:p>
          <a:p>
            <a:r>
              <a:rPr lang="en-US" sz="3600" dirty="0"/>
              <a:t>Community Engagement</a:t>
            </a:r>
          </a:p>
          <a:p>
            <a:r>
              <a:rPr lang="en-US" sz="3600" dirty="0"/>
              <a:t>Staff &amp; Councillor Training</a:t>
            </a:r>
          </a:p>
          <a:p>
            <a:r>
              <a:rPr lang="en-US" sz="3600" dirty="0"/>
              <a:t>Rebuild Reserves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56053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AE6FAB-DF1D-1BFE-7826-774FD8275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844279"/>
              </p:ext>
            </p:extLst>
          </p:nvPr>
        </p:nvGraphicFramePr>
        <p:xfrm>
          <a:off x="1090569" y="833767"/>
          <a:ext cx="8766496" cy="5508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3420">
                  <a:extLst>
                    <a:ext uri="{9D8B030D-6E8A-4147-A177-3AD203B41FA5}">
                      <a16:colId xmlns:a16="http://schemas.microsoft.com/office/drawing/2014/main" val="3807332327"/>
                    </a:ext>
                  </a:extLst>
                </a:gridCol>
                <a:gridCol w="3300347">
                  <a:extLst>
                    <a:ext uri="{9D8B030D-6E8A-4147-A177-3AD203B41FA5}">
                      <a16:colId xmlns:a16="http://schemas.microsoft.com/office/drawing/2014/main" val="2854878725"/>
                    </a:ext>
                  </a:extLst>
                </a:gridCol>
                <a:gridCol w="1469704">
                  <a:extLst>
                    <a:ext uri="{9D8B030D-6E8A-4147-A177-3AD203B41FA5}">
                      <a16:colId xmlns:a16="http://schemas.microsoft.com/office/drawing/2014/main" val="3616649337"/>
                    </a:ext>
                  </a:extLst>
                </a:gridCol>
                <a:gridCol w="1963025">
                  <a:extLst>
                    <a:ext uri="{9D8B030D-6E8A-4147-A177-3AD203B41FA5}">
                      <a16:colId xmlns:a16="http://schemas.microsoft.com/office/drawing/2014/main" val="2757816298"/>
                    </a:ext>
                  </a:extLst>
                </a:gridCol>
              </a:tblGrid>
              <a:tr h="26892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1" u="none" strike="noStrike" dirty="0">
                          <a:effectLst/>
                          <a:latin typeface="+mn-lt"/>
                        </a:rPr>
                        <a:t>Main Heading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1" u="none" strike="noStrike" dirty="0">
                          <a:effectLst/>
                          <a:latin typeface="+mn-lt"/>
                        </a:rPr>
                        <a:t>Description / Sub-Heading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1" u="none" strike="noStrike" dirty="0">
                          <a:effectLst/>
                          <a:latin typeface="+mn-lt"/>
                        </a:rPr>
                        <a:t>KTC Budget 2024/25 £</a:t>
                      </a:r>
                      <a:endParaRPr lang="en-GB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b="1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Precept Budget 2024/25 £</a:t>
                      </a: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030369125"/>
                  </a:ext>
                </a:extLst>
              </a:tr>
              <a:tr h="2072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Council Administration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STAFF COSTS (inc. gross salaries, pensions and training)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55,000.00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58,000.00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675461324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  <a:latin typeface="+mn-lt"/>
                        </a:rPr>
                        <a:t>OFFICE (inc. telephone/broadband/virus protection)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319857260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ONE VOICE WALES MEMBERSHIP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616.00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616.00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4204482816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SLCC MEMBERSHIP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155.00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155.00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556568686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ZOOM LICENCE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920497583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AUDIT (Internal &amp; External)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750.00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750.00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708170700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MAYOR'S ALLOWANCE/ EXPENSES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78722406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INSURANCE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3,500.00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3,500.00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703044870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ELECTIONS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982562373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WEB SITE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400.00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400.00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673023252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MEMBERS ALLOWANCES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2,184.00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2,184.00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938507948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MEMBERS TRAINING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1,100.00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1,100.00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102011138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Public Realm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TOILETS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10,000.00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10,000.00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231951821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ALLOTMENTS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3906869199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TENNIS COURTS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10,030.00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367560876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CIVIC CENTRE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15,000.00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693252883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POWYS CC GRASS CUTS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3,500.00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3,500.00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033411078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Donations / S137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KNIGHTON YOUTH GROUP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4,000.00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4,000.00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61065644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KNIGHTON SHOW FIREWORKS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526018912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KNIGHTON LITERATURE FESTIVAL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131792806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KNIGHTON SILVER BAND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500.00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62656822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ROYAL BRITISH LEGION POPPY APPEAL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70.00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180426129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OTHER DONATIONS / MISCELLANEOUS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930.00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3778674637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Town Improvements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TOWN IMPROVEMENTS &amp; MAINTENANCE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17,000.00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824752781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Events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CHRISTMAS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750.00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750.00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822336817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l" fontAlgn="ctr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200" u="none" strike="noStrike">
                          <a:effectLst/>
                          <a:latin typeface="+mn-lt"/>
                        </a:rPr>
                        <a:t>KNIGHTON IN BLOOM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u="none" strike="noStrike" dirty="0">
                          <a:effectLst/>
                          <a:latin typeface="+mn-lt"/>
                        </a:rPr>
                        <a:t> 2,000.00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1429606927"/>
                  </a:ext>
                </a:extLst>
              </a:tr>
              <a:tr h="141077">
                <a:tc>
                  <a:txBody>
                    <a:bodyPr/>
                    <a:lstStyle/>
                    <a:p>
                      <a:pPr algn="r" fontAlgn="ctr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effectLst/>
                          <a:latin typeface="+mn-lt"/>
                        </a:rPr>
                        <a:t>TOTALS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effectLst/>
                          <a:latin typeface="+mn-lt"/>
                        </a:rPr>
                        <a:t> 133,085.00</a:t>
                      </a:r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106,805.00</a:t>
                      </a:r>
                      <a:endParaRPr lang="en-GB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4409" marR="4409" marT="4409" marB="0" anchor="ctr"/>
                </a:tc>
                <a:extLst>
                  <a:ext uri="{0D108BD9-81ED-4DB2-BD59-A6C34878D82A}">
                    <a16:rowId xmlns:a16="http://schemas.microsoft.com/office/drawing/2014/main" val="277312427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96A400A-34AD-8673-35CE-FD1DB7E0E2F4}"/>
              </a:ext>
            </a:extLst>
          </p:cNvPr>
          <p:cNvSpPr txBox="1"/>
          <p:nvPr/>
        </p:nvSpPr>
        <p:spPr>
          <a:xfrm>
            <a:off x="1107348" y="243435"/>
            <a:ext cx="10100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n-US" sz="2800" u="none" strike="noStrike" dirty="0">
                <a:effectLst/>
                <a:latin typeface="+mj-lt"/>
              </a:rPr>
              <a:t>2024/25 Knighton Town Council Budget and Precept</a:t>
            </a:r>
            <a:endParaRPr lang="en-US" sz="2800" b="1" i="0" u="none" strike="noStrike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0266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17227-C220-0B56-D8F4-B6E1AE27B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KTC Precept demand to Powys CC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9F3B8-D636-C66F-4C77-38D478015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£106,805.00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Cost per council tax paying household per week is £1.52.</a:t>
            </a:r>
          </a:p>
          <a:p>
            <a:pPr marL="0" indent="0" algn="ctr">
              <a:buNone/>
            </a:pPr>
            <a:r>
              <a:rPr lang="en-US" dirty="0"/>
              <a:t>Cost per council tax paying household per month is £6.61.</a:t>
            </a:r>
          </a:p>
          <a:p>
            <a:pPr marL="0" indent="0" algn="ctr">
              <a:buNone/>
            </a:pPr>
            <a:r>
              <a:rPr lang="en-GB" sz="2400" dirty="0"/>
              <a:t>(these figures do not take into account any council tax discount)</a:t>
            </a:r>
          </a:p>
        </p:txBody>
      </p:sp>
    </p:spTree>
    <p:extLst>
      <p:ext uri="{BB962C8B-B14F-4D97-AF65-F5344CB8AC3E}">
        <p14:creationId xmlns:p14="http://schemas.microsoft.com/office/powerpoint/2010/main" val="86867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Widescreen</PresentationFormat>
  <Paragraphs>256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KTC Precept 2015 to 2025</vt:lpstr>
      <vt:lpstr>Spend to Date Against 2023/24 Precept </vt:lpstr>
      <vt:lpstr>2024/25 Looking Forward</vt:lpstr>
      <vt:lpstr>PowerPoint Presentation</vt:lpstr>
      <vt:lpstr>KTC Precept demand to Powys CC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KTC Precept 2015 to 2025</dc:title>
  <dc:creator>Lisa James</dc:creator>
  <cp:lastModifiedBy>Lisa James</cp:lastModifiedBy>
  <cp:revision>1</cp:revision>
  <dcterms:created xsi:type="dcterms:W3CDTF">2024-01-31T16:19:24Z</dcterms:created>
  <dcterms:modified xsi:type="dcterms:W3CDTF">2024-01-31T17:22:40Z</dcterms:modified>
</cp:coreProperties>
</file>